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88" r:id="rId5"/>
    <p:sldMasterId id="2147486496" r:id="rId6"/>
    <p:sldMasterId id="2147483738" r:id="rId7"/>
  </p:sldMasterIdLst>
  <p:notesMasterIdLst>
    <p:notesMasterId r:id="rId17"/>
  </p:notesMasterIdLst>
  <p:sldIdLst>
    <p:sldId id="271" r:id="rId8"/>
    <p:sldId id="266" r:id="rId9"/>
    <p:sldId id="272" r:id="rId10"/>
    <p:sldId id="273" r:id="rId11"/>
    <p:sldId id="270" r:id="rId12"/>
    <p:sldId id="274" r:id="rId13"/>
    <p:sldId id="275" r:id="rId14"/>
    <p:sldId id="269"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62E83E-1430-080C-D154-35318C26CC94}" v="264" dt="2023-11-30T19:55:18.405"/>
    <p1510:client id="{8484925F-96A0-4ACE-8A21-70712DCCC67E}" v="357" dt="2023-08-08T18:34:14.554"/>
    <p1510:client id="{CDF9CCCD-8049-4450-99C9-0CF1958E2618}" v="87" dt="2023-08-08T18:39:59.075"/>
    <p1510:client id="{E37503DD-80DB-3581-E0DB-2C5375E23967}" v="98" dt="2023-11-01T22:08:46.5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BBE32-1E64-4788-B6D9-7E3C90C01237}" type="datetimeFigureOut">
              <a:t>30/11/2023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1E70C-2E18-4DA7-922B-0571778FDAD1}" type="slidenum">
              <a:t>‹N°›</a:t>
            </a:fld>
            <a:endParaRPr lang="en-US"/>
          </a:p>
        </p:txBody>
      </p:sp>
    </p:spTree>
    <p:extLst>
      <p:ext uri="{BB962C8B-B14F-4D97-AF65-F5344CB8AC3E}">
        <p14:creationId xmlns:p14="http://schemas.microsoft.com/office/powerpoint/2010/main" val="1282917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11/30/2023 12:45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5078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11/30/2023 12:45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802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11/30/2023 12:45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0315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11/30/2023 12:45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747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11/30/2023 12:45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627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11/30/2023 12:45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6921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11/30/2023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6764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11/30/2023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4530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11/30/2023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167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8380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8547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5105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6994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3174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7371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989162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45338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40424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8175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890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2690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3276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42495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14905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53092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0009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61707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66147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3137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182135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447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19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215532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790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0686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994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E518E51A-B762-46B9-8ACA-83E3830AAE76}"/>
              </a:ext>
            </a:extLst>
          </p:cNvPr>
          <p:cNvPicPr>
            <a:picLocks noChangeAspect="1"/>
          </p:cNvPicPr>
          <p:nvPr userDrawn="1"/>
        </p:nvPicPr>
        <p:blipFill>
          <a:blip r:embed="rId3"/>
          <a:srcRect/>
          <a:stretch/>
        </p:blipFill>
        <p:spPr>
          <a:xfrm>
            <a:off x="0" y="0"/>
            <a:ext cx="12191999" cy="6857998"/>
          </a:xfrm>
          <a:prstGeom prst="rect">
            <a:avLst/>
          </a:prstGeom>
        </p:spPr>
      </p:pic>
      <p:pic>
        <p:nvPicPr>
          <p:cNvPr id="8" name="Picture 7">
            <a:extLst>
              <a:ext uri="{FF2B5EF4-FFF2-40B4-BE49-F238E27FC236}">
                <a16:creationId xmlns:a16="http://schemas.microsoft.com/office/drawing/2014/main" id="{E14C85D9-4644-4CC6-A5E3-30EE1FFD160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1097" y="2917914"/>
            <a:ext cx="4023360" cy="1112711"/>
          </a:xfrm>
          <a:prstGeom prst="rect">
            <a:avLst/>
          </a:prstGeom>
        </p:spPr>
      </p:pic>
    </p:spTree>
    <p:extLst>
      <p:ext uri="{BB962C8B-B14F-4D97-AF65-F5344CB8AC3E}">
        <p14:creationId xmlns:p14="http://schemas.microsoft.com/office/powerpoint/2010/main" val="378770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228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36988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2E43-C24A-44D1-B3B3-42A6BD52F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10385B-4E4D-4C5E-A5E7-EEDF1DC79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F359B-AB86-416C-83BB-68F2BE613610}"/>
              </a:ext>
            </a:extLst>
          </p:cNvPr>
          <p:cNvSpPr>
            <a:spLocks noGrp="1"/>
          </p:cNvSpPr>
          <p:nvPr>
            <p:ph type="dt" sz="half" idx="10"/>
          </p:nvPr>
        </p:nvSpPr>
        <p:spPr/>
        <p:txBody>
          <a:bodyPr/>
          <a:lstStyle/>
          <a:p>
            <a:fld id="{B8B0F8FD-A226-4DF0-8618-5FEE9341816F}" type="datetimeFigureOut">
              <a:rPr lang="en-US" smtClean="0"/>
              <a:t>11/30/2023</a:t>
            </a:fld>
            <a:endParaRPr lang="en-US"/>
          </a:p>
        </p:txBody>
      </p:sp>
      <p:sp>
        <p:nvSpPr>
          <p:cNvPr id="5" name="Footer Placeholder 4">
            <a:extLst>
              <a:ext uri="{FF2B5EF4-FFF2-40B4-BE49-F238E27FC236}">
                <a16:creationId xmlns:a16="http://schemas.microsoft.com/office/drawing/2014/main" id="{EF3B5127-B88C-42AC-83A0-62F7EA339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EEFB3-A9F1-4788-B62C-B6391352DF4A}"/>
              </a:ext>
            </a:extLst>
          </p:cNvPr>
          <p:cNvSpPr>
            <a:spLocks noGrp="1"/>
          </p:cNvSpPr>
          <p:nvPr>
            <p:ph type="sldNum" sz="quarter" idx="12"/>
          </p:nvPr>
        </p:nvSpPr>
        <p:spPr/>
        <p:txBody>
          <a:bodyPr/>
          <a:lstStyle/>
          <a:p>
            <a:fld id="{21BE6A27-90B0-4D47-A327-9B1AA4C92AD9}" type="slidenum">
              <a:rPr lang="en-US" smtClean="0"/>
              <a:t>‹N°›</a:t>
            </a:fld>
            <a:endParaRPr lang="en-US"/>
          </a:p>
        </p:txBody>
      </p:sp>
    </p:spTree>
    <p:extLst>
      <p:ext uri="{BB962C8B-B14F-4D97-AF65-F5344CB8AC3E}">
        <p14:creationId xmlns:p14="http://schemas.microsoft.com/office/powerpoint/2010/main" val="3457538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58286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4048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39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‹N°›</a:t>
            </a:fld>
            <a:endParaRPr lang="en-US"/>
          </a:p>
        </p:txBody>
      </p:sp>
    </p:spTree>
    <p:extLst>
      <p:ext uri="{BB962C8B-B14F-4D97-AF65-F5344CB8AC3E}">
        <p14:creationId xmlns:p14="http://schemas.microsoft.com/office/powerpoint/2010/main" val="11780228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Light Text">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1E899DE2-9058-42EB-B746-EF2615178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851779" cy="6858000"/>
          </a:xfrm>
          <a:prstGeom prst="rect">
            <a:avLst/>
          </a:prstGeom>
        </p:spPr>
      </p:pic>
      <p:sp>
        <p:nvSpPr>
          <p:cNvPr id="12" name="Legal">
            <a:extLst>
              <a:ext uri="{FF2B5EF4-FFF2-40B4-BE49-F238E27FC236}">
                <a16:creationId xmlns:a16="http://schemas.microsoft.com/office/drawing/2014/main" id="{2A69C948-7312-4669-917C-EFA5A062893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solidFill>
                  <a:schemeClr val="bg1"/>
                </a:solidFill>
                <a:latin typeface="+mj-lt"/>
              </a:rPr>
              <a:t>© COPYRIGHT MICROSOFT CORPORATION. ALL RIGHTS RESERVED.</a:t>
            </a:r>
          </a:p>
        </p:txBody>
      </p:sp>
      <p:sp>
        <p:nvSpPr>
          <p:cNvPr id="15" name="Page Title">
            <a:extLst>
              <a:ext uri="{FF2B5EF4-FFF2-40B4-BE49-F238E27FC236}">
                <a16:creationId xmlns:a16="http://schemas.microsoft.com/office/drawing/2014/main" id="{52017163-3187-4026-8E69-DF296273B501}"/>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19" name="Section Title">
            <a:extLst>
              <a:ext uri="{FF2B5EF4-FFF2-40B4-BE49-F238E27FC236}">
                <a16:creationId xmlns:a16="http://schemas.microsoft.com/office/drawing/2014/main" id="{10C69405-C50E-41E2-B25B-497C9F063D3B}"/>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Tree>
    <p:extLst>
      <p:ext uri="{BB962C8B-B14F-4D97-AF65-F5344CB8AC3E}">
        <p14:creationId xmlns:p14="http://schemas.microsoft.com/office/powerpoint/2010/main" val="310715868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_Dark Blank">
  <p:cSld name="4_Dark Blank">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2000" cy="1600200"/>
          </a:xfrm>
          <a:prstGeom prst="rect">
            <a:avLst/>
          </a:prstGeom>
          <a:noFill/>
          <a:ln>
            <a:noFill/>
          </a:ln>
        </p:spPr>
      </p:pic>
      <p:sp>
        <p:nvSpPr>
          <p:cNvPr id="18" name="Google Shape;18;p13"/>
          <p:cNvSpPr txBox="1">
            <a:spLocks noGrp="1"/>
          </p:cNvSpPr>
          <p:nvPr>
            <p:ph type="body" idx="1"/>
          </p:nvPr>
        </p:nvSpPr>
        <p:spPr>
          <a:xfrm>
            <a:off x="609601" y="685800"/>
            <a:ext cx="3643314" cy="236609"/>
          </a:xfrm>
          <a:prstGeom prst="rect">
            <a:avLst/>
          </a:prstGeom>
          <a:noFill/>
          <a:ln>
            <a:noFill/>
          </a:ln>
        </p:spPr>
        <p:txBody>
          <a:bodyPr spcFirstLastPara="1" wrap="square" lIns="0" tIns="45700" rIns="0" bIns="45700" anchor="t" anchorCtr="0">
            <a:noAutofit/>
          </a:bodyPr>
          <a:lstStyle>
            <a:lvl1pPr marL="457200" lvl="0" indent="-365760" algn="l">
              <a:lnSpc>
                <a:spcPct val="90000"/>
              </a:lnSpc>
              <a:spcBef>
                <a:spcPts val="1000"/>
              </a:spcBef>
              <a:spcAft>
                <a:spcPts val="0"/>
              </a:spcAft>
              <a:buClr>
                <a:schemeClr val="lt1"/>
              </a:buClr>
              <a:buSzPts val="2160"/>
              <a:buChar char="•"/>
              <a:defRPr sz="24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3"/>
          <p:cNvSpPr txBox="1">
            <a:spLocks noGrp="1"/>
          </p:cNvSpPr>
          <p:nvPr>
            <p:ph type="body" idx="2"/>
          </p:nvPr>
        </p:nvSpPr>
        <p:spPr>
          <a:xfrm>
            <a:off x="609600" y="342900"/>
            <a:ext cx="3643314" cy="236609"/>
          </a:xfrm>
          <a:prstGeom prst="rect">
            <a:avLst/>
          </a:prstGeom>
          <a:noFill/>
          <a:ln>
            <a:noFill/>
          </a:ln>
        </p:spPr>
        <p:txBody>
          <a:bodyPr spcFirstLastPara="1" wrap="square" lIns="0" tIns="45700" rIns="0" bIns="45700" anchor="t" anchorCtr="0">
            <a:normAutofit/>
          </a:bodyPr>
          <a:lstStyle>
            <a:lvl1pPr marL="457200" lvl="0" indent="-285750" algn="l">
              <a:lnSpc>
                <a:spcPct val="90000"/>
              </a:lnSpc>
              <a:spcBef>
                <a:spcPts val="1000"/>
              </a:spcBef>
              <a:spcAft>
                <a:spcPts val="0"/>
              </a:spcAft>
              <a:buClr>
                <a:schemeClr val="lt1"/>
              </a:buClr>
              <a:buSzPts val="900"/>
              <a:buChar char="•"/>
              <a:defRPr sz="10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3"/>
          <p:cNvSpPr txBox="1">
            <a:spLocks noGrp="1"/>
          </p:cNvSpPr>
          <p:nvPr>
            <p:ph type="sldNum" idx="12"/>
          </p:nvPr>
        </p:nvSpPr>
        <p:spPr>
          <a:xfrm>
            <a:off x="11149781" y="342900"/>
            <a:ext cx="432619" cy="236609"/>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‹N°›</a:t>
            </a:fld>
            <a:endParaRPr/>
          </a:p>
        </p:txBody>
      </p:sp>
    </p:spTree>
    <p:extLst>
      <p:ext uri="{BB962C8B-B14F-4D97-AF65-F5344CB8AC3E}">
        <p14:creationId xmlns:p14="http://schemas.microsoft.com/office/powerpoint/2010/main" val="6104752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age title long text">
    <p:spTree>
      <p:nvGrpSpPr>
        <p:cNvPr id="1" name=""/>
        <p:cNvGrpSpPr/>
        <p:nvPr/>
      </p:nvGrpSpPr>
      <p:grpSpPr>
        <a:xfrm>
          <a:off x="0" y="0"/>
          <a:ext cx="0" cy="0"/>
          <a:chOff x="0" y="0"/>
          <a:chExt cx="0" cy="0"/>
        </a:xfrm>
      </p:grpSpPr>
      <p:sp>
        <p:nvSpPr>
          <p:cNvPr id="8" name="Section Title">
            <a:extLst>
              <a:ext uri="{FF2B5EF4-FFF2-40B4-BE49-F238E27FC236}">
                <a16:creationId xmlns:a16="http://schemas.microsoft.com/office/drawing/2014/main" id="{41602295-92E6-4999-B91A-0DA68D46237E}"/>
              </a:ext>
            </a:extLst>
          </p:cNvPr>
          <p:cNvSpPr>
            <a:spLocks noGrp="1"/>
          </p:cNvSpPr>
          <p:nvPr>
            <p:ph type="body" sz="quarter" idx="13" hasCustomPrompt="1"/>
          </p:nvPr>
        </p:nvSpPr>
        <p:spPr>
          <a:xfrm>
            <a:off x="609600" y="342900"/>
            <a:ext cx="3643314" cy="236609"/>
          </a:xfrm>
        </p:spPr>
        <p:txBody>
          <a:bodyPr>
            <a:noAutofit/>
          </a:bodyPr>
          <a:lstStyle>
            <a:lvl1pPr>
              <a:defRPr sz="1000">
                <a:latin typeface="+mj-lt"/>
              </a:defRPr>
            </a:lvl1pPr>
          </a:lstStyle>
          <a:p>
            <a:pPr lvl="0"/>
            <a:r>
              <a:rPr lang="en-US" dirty="0"/>
              <a:t>SECTION</a:t>
            </a:r>
          </a:p>
        </p:txBody>
      </p:sp>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dirty="0"/>
              <a:t>Page title</a:t>
            </a:r>
          </a:p>
        </p:txBody>
      </p:sp>
      <p:sp>
        <p:nvSpPr>
          <p:cNvPr id="16" name="Body Copy">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1208086"/>
            <a:ext cx="3643314" cy="3130552"/>
          </a:xfrm>
        </p:spPr>
        <p:txBody>
          <a:bodyPr>
            <a:noAutofit/>
          </a:bodyPr>
          <a:lstStyle>
            <a:lvl1pPr>
              <a:lnSpc>
                <a:spcPts val="1200"/>
              </a:lnSpc>
              <a:spcBef>
                <a:spcPts val="600"/>
              </a:spcBef>
              <a:defRPr sz="800">
                <a:latin typeface="+mn-lt"/>
              </a:defRPr>
            </a:lvl1pPr>
          </a:lstStyle>
          <a:p>
            <a:pPr lvl="0"/>
            <a:r>
              <a:rPr lang="en-US" dirty="0"/>
              <a:t>Text</a:t>
            </a:r>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fld id="{3F657163-B0C7-401E-8BA5-ACDF2CB567A1}" type="slidenum">
              <a:rPr lang="en-US" smtClean="0"/>
              <a:t>‹N°›</a:t>
            </a:fld>
            <a:endParaRPr lang="en-US"/>
          </a:p>
        </p:txBody>
      </p:sp>
    </p:spTree>
    <p:extLst>
      <p:ext uri="{BB962C8B-B14F-4D97-AF65-F5344CB8AC3E}">
        <p14:creationId xmlns:p14="http://schemas.microsoft.com/office/powerpoint/2010/main" val="55251247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ark Gray">
    <p:bg>
      <p:bgPr>
        <a:solidFill>
          <a:schemeClr val="accent6"/>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87B6FE4F-141E-ED41-B67A-506354547DFF}"/>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AD749865-B90B-46D4-A353-C92C39E706EA}"/>
              </a:ext>
            </a:extLst>
          </p:cNvPr>
          <p:cNvSpPr>
            <a:spLocks noGrp="1"/>
          </p:cNvSpPr>
          <p:nvPr>
            <p:ph type="title" hasCustomPrompt="1"/>
          </p:nvPr>
        </p:nvSpPr>
        <p:spPr/>
        <p:txBody>
          <a:bodyPr/>
          <a:lstStyle>
            <a:lvl1pPr>
              <a:defRPr>
                <a:solidFill>
                  <a:schemeClr val="bg1"/>
                </a:solidFill>
              </a:defRPr>
            </a:lvl1pPr>
          </a:lstStyle>
          <a:p>
            <a:r>
              <a:rPr lang="en-US"/>
              <a:t>Header</a:t>
            </a:r>
            <a:endParaRPr lang="en-IN"/>
          </a:p>
        </p:txBody>
      </p:sp>
    </p:spTree>
    <p:extLst>
      <p:ext uri="{BB962C8B-B14F-4D97-AF65-F5344CB8AC3E}">
        <p14:creationId xmlns:p14="http://schemas.microsoft.com/office/powerpoint/2010/main" val="2098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White">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F0622973-87C0-604F-BC65-1AB562AA7232}"/>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lumMod val="50000"/>
                    <a:lumOff val="50000"/>
                  </a:schemeClr>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3D52D5A2-A4E2-424F-B1E6-4C6A5A6222F5}"/>
              </a:ext>
            </a:extLst>
          </p:cNvPr>
          <p:cNvSpPr>
            <a:spLocks noGrp="1"/>
          </p:cNvSpPr>
          <p:nvPr>
            <p:ph type="title" hasCustomPrompt="1"/>
          </p:nvPr>
        </p:nvSpPr>
        <p:spPr/>
        <p:txBody>
          <a:bodyPr/>
          <a:lstStyle/>
          <a:p>
            <a:r>
              <a:rPr lang="en-US"/>
              <a:t>Header</a:t>
            </a:r>
            <a:endParaRPr lang="en-IN"/>
          </a:p>
        </p:txBody>
      </p:sp>
    </p:spTree>
    <p:extLst>
      <p:ext uri="{BB962C8B-B14F-4D97-AF65-F5344CB8AC3E}">
        <p14:creationId xmlns:p14="http://schemas.microsoft.com/office/powerpoint/2010/main" val="202393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‹N°›</a:t>
            </a:fld>
            <a:endParaRPr lang="en-US"/>
          </a:p>
        </p:txBody>
      </p:sp>
    </p:spTree>
    <p:extLst>
      <p:ext uri="{BB962C8B-B14F-4D97-AF65-F5344CB8AC3E}">
        <p14:creationId xmlns:p14="http://schemas.microsoft.com/office/powerpoint/2010/main" val="3032112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062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495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000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3649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934765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016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488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663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592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316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6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596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969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691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7007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5237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4713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11335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879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17038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227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418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623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32109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82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678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66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201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06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7495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7172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5453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996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292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84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89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80227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7554364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08184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233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0322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13780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009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659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4025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2100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5359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32279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81668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4652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6715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884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530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4503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2112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637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96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4246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921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015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73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7875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962470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068526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3321974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740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466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94853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557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3638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45415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920999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62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5111085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71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7119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3445498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2431148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472370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900336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20699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47870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720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4300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9209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113" Type="http://schemas.openxmlformats.org/officeDocument/2006/relationships/slideLayout" Target="../slideLayouts/slideLayout124.xml"/><Relationship Id="rId118" Type="http://schemas.openxmlformats.org/officeDocument/2006/relationships/slideLayout" Target="../slideLayouts/slideLayout129.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54" Type="http://schemas.openxmlformats.org/officeDocument/2006/relationships/slideLayout" Target="../slideLayouts/slideLayout65.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49" Type="http://schemas.openxmlformats.org/officeDocument/2006/relationships/slideLayout" Target="../slideLayouts/slideLayout60.xml"/><Relationship Id="rId114" Type="http://schemas.openxmlformats.org/officeDocument/2006/relationships/slideLayout" Target="../slideLayouts/slideLayout125.xml"/><Relationship Id="rId119" Type="http://schemas.openxmlformats.org/officeDocument/2006/relationships/slideLayout" Target="../slideLayouts/slideLayout130.xml"/><Relationship Id="rId44" Type="http://schemas.openxmlformats.org/officeDocument/2006/relationships/slideLayout" Target="../slideLayouts/slideLayout55.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120" Type="http://schemas.openxmlformats.org/officeDocument/2006/relationships/slideLayout" Target="../slideLayouts/slideLayout131.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121" Type="http://schemas.openxmlformats.org/officeDocument/2006/relationships/theme" Target="../theme/theme2.xml"/><Relationship Id="rId3" Type="http://schemas.openxmlformats.org/officeDocument/2006/relationships/slideLayout" Target="../slideLayouts/slideLayout14.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 Id="rId116" Type="http://schemas.openxmlformats.org/officeDocument/2006/relationships/slideLayout" Target="../slideLayouts/slideLayout12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62" Type="http://schemas.openxmlformats.org/officeDocument/2006/relationships/slideLayout" Target="../slideLayouts/slideLayout73.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111" Type="http://schemas.openxmlformats.org/officeDocument/2006/relationships/slideLayout" Target="../slideLayouts/slideLayout122.xml"/><Relationship Id="rId15" Type="http://schemas.openxmlformats.org/officeDocument/2006/relationships/slideLayout" Target="../slideLayouts/slideLayout26.xml"/><Relationship Id="rId36" Type="http://schemas.openxmlformats.org/officeDocument/2006/relationships/slideLayout" Target="../slideLayouts/slideLayout47.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52" Type="http://schemas.openxmlformats.org/officeDocument/2006/relationships/slideLayout" Target="../slideLayouts/slideLayout63.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1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7.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5" Type="http://schemas.openxmlformats.org/officeDocument/2006/relationships/theme" Target="../theme/theme4.xml"/><Relationship Id="rId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‹N°›</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96754196-16A9-5075-11AD-EA11106817D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6532678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 id="2147483829" r:id="rId41"/>
    <p:sldLayoutId id="2147483830" r:id="rId42"/>
    <p:sldLayoutId id="2147483831" r:id="rId43"/>
    <p:sldLayoutId id="2147483832" r:id="rId44"/>
    <p:sldLayoutId id="2147483833" r:id="rId45"/>
    <p:sldLayoutId id="2147483834" r:id="rId46"/>
    <p:sldLayoutId id="2147483835" r:id="rId47"/>
    <p:sldLayoutId id="2147483836" r:id="rId48"/>
    <p:sldLayoutId id="2147483837" r:id="rId49"/>
    <p:sldLayoutId id="2147483838" r:id="rId50"/>
    <p:sldLayoutId id="2147483839" r:id="rId51"/>
    <p:sldLayoutId id="2147483840" r:id="rId52"/>
    <p:sldLayoutId id="2147483841" r:id="rId53"/>
    <p:sldLayoutId id="2147483842" r:id="rId54"/>
    <p:sldLayoutId id="2147483843" r:id="rId55"/>
    <p:sldLayoutId id="2147483844" r:id="rId56"/>
    <p:sldLayoutId id="2147483845" r:id="rId57"/>
    <p:sldLayoutId id="2147483846" r:id="rId58"/>
    <p:sldLayoutId id="2147483847" r:id="rId59"/>
    <p:sldLayoutId id="2147483848" r:id="rId60"/>
    <p:sldLayoutId id="2147483849" r:id="rId61"/>
    <p:sldLayoutId id="2147483850" r:id="rId62"/>
    <p:sldLayoutId id="2147483851" r:id="rId63"/>
    <p:sldLayoutId id="2147483852" r:id="rId64"/>
    <p:sldLayoutId id="2147483853" r:id="rId65"/>
    <p:sldLayoutId id="2147483854" r:id="rId66"/>
    <p:sldLayoutId id="2147483855" r:id="rId67"/>
    <p:sldLayoutId id="2147483856" r:id="rId68"/>
    <p:sldLayoutId id="2147483857" r:id="rId69"/>
    <p:sldLayoutId id="2147483858" r:id="rId70"/>
    <p:sldLayoutId id="2147483859" r:id="rId71"/>
    <p:sldLayoutId id="2147483860" r:id="rId72"/>
    <p:sldLayoutId id="2147483861" r:id="rId73"/>
    <p:sldLayoutId id="2147483862" r:id="rId74"/>
    <p:sldLayoutId id="2147483863" r:id="rId75"/>
    <p:sldLayoutId id="2147483864" r:id="rId76"/>
    <p:sldLayoutId id="2147483865" r:id="rId77"/>
    <p:sldLayoutId id="2147483866" r:id="rId78"/>
    <p:sldLayoutId id="2147483867" r:id="rId79"/>
    <p:sldLayoutId id="2147483868" r:id="rId80"/>
    <p:sldLayoutId id="2147483869" r:id="rId81"/>
    <p:sldLayoutId id="2147483870" r:id="rId82"/>
    <p:sldLayoutId id="2147483871" r:id="rId83"/>
    <p:sldLayoutId id="2147483872" r:id="rId84"/>
    <p:sldLayoutId id="2147483873" r:id="rId85"/>
    <p:sldLayoutId id="2147483874" r:id="rId86"/>
    <p:sldLayoutId id="2147483875" r:id="rId87"/>
    <p:sldLayoutId id="2147483876" r:id="rId88"/>
    <p:sldLayoutId id="2147483877" r:id="rId89"/>
    <p:sldLayoutId id="2147483878" r:id="rId90"/>
    <p:sldLayoutId id="2147483879" r:id="rId91"/>
    <p:sldLayoutId id="2147483880" r:id="rId92"/>
    <p:sldLayoutId id="2147483881" r:id="rId93"/>
    <p:sldLayoutId id="2147483882" r:id="rId94"/>
    <p:sldLayoutId id="2147483883" r:id="rId95"/>
    <p:sldLayoutId id="2147483884" r:id="rId96"/>
    <p:sldLayoutId id="2147483885" r:id="rId97"/>
    <p:sldLayoutId id="2147483886" r:id="rId98"/>
    <p:sldLayoutId id="2147483887" r:id="rId99"/>
    <p:sldLayoutId id="2147483888" r:id="rId100"/>
    <p:sldLayoutId id="2147483889" r:id="rId101"/>
    <p:sldLayoutId id="2147483890" r:id="rId102"/>
    <p:sldLayoutId id="2147483891" r:id="rId103"/>
    <p:sldLayoutId id="2147483892" r:id="rId104"/>
    <p:sldLayoutId id="2147483893" r:id="rId105"/>
    <p:sldLayoutId id="2147483894" r:id="rId106"/>
    <p:sldLayoutId id="2147483895" r:id="rId107"/>
    <p:sldLayoutId id="2147483896" r:id="rId108"/>
    <p:sldLayoutId id="2147483897" r:id="rId109"/>
    <p:sldLayoutId id="2147483898" r:id="rId110"/>
    <p:sldLayoutId id="2147483899" r:id="rId111"/>
    <p:sldLayoutId id="2147483900" r:id="rId112"/>
    <p:sldLayoutId id="2147483901" r:id="rId113"/>
    <p:sldLayoutId id="2147483902" r:id="rId114"/>
    <p:sldLayoutId id="2147485399" r:id="rId115"/>
    <p:sldLayoutId id="2147485517" r:id="rId116"/>
    <p:sldLayoutId id="2147485518" r:id="rId117"/>
    <p:sldLayoutId id="2147485400" r:id="rId118"/>
    <p:sldLayoutId id="2147485516" r:id="rId119"/>
    <p:sldLayoutId id="2147485703"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‹N°›</a:t>
            </a:fld>
            <a:endParaRPr lang="en-US"/>
          </a:p>
        </p:txBody>
      </p:sp>
      <p:sp>
        <p:nvSpPr>
          <p:cNvPr id="11" name="Legal">
            <a:extLst>
              <a:ext uri="{FF2B5EF4-FFF2-40B4-BE49-F238E27FC236}">
                <a16:creationId xmlns:a16="http://schemas.microsoft.com/office/drawing/2014/main" id="{FA926A39-1615-46C2-9892-9AEB1D164C9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005825144"/>
      </p:ext>
    </p:extLst>
  </p:cSld>
  <p:clrMap bg1="lt1" tx1="dk1" bg2="lt2" tx2="dk2" accent1="accent1" accent2="accent2" accent3="accent3" accent4="accent4" accent5="accent5" accent6="accent6" hlink="hlink" folHlink="folHlink"/>
  <p:sldLayoutIdLst>
    <p:sldLayoutId id="2147486506" r:id="rId1"/>
    <p:sldLayoutId id="2147486511" r:id="rId2"/>
    <p:sldLayoutId id="214748652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1"/>
          </a:solidFill>
          <a:latin typeface="Segoe Pro Semibold" panose="020B0702040504020203"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Pro" panose="020B05020405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Pro" panose="020B050204050402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Pro" panose="020B050204050402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‹N°›</a:t>
            </a:fld>
            <a:endParaRPr lang="en-US" dirty="0"/>
          </a:p>
        </p:txBody>
      </p:sp>
      <p:sp>
        <p:nvSpPr>
          <p:cNvPr id="11" name="Legal">
            <a:extLst>
              <a:ext uri="{FF2B5EF4-FFF2-40B4-BE49-F238E27FC236}">
                <a16:creationId xmlns:a16="http://schemas.microsoft.com/office/drawing/2014/main" id="{FA926A39-1615-46C2-9892-9AEB1D164C9B}"/>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dirty="0">
                <a:latin typeface="+mj-lt"/>
              </a:rPr>
              <a:t>© COPYRIGHT MICROSOFT CORPORATION. ALL RIGHTS RESERVED.</a:t>
            </a:r>
          </a:p>
        </p:txBody>
      </p:sp>
    </p:spTree>
    <p:extLst>
      <p:ext uri="{BB962C8B-B14F-4D97-AF65-F5344CB8AC3E}">
        <p14:creationId xmlns:p14="http://schemas.microsoft.com/office/powerpoint/2010/main" val="2360367490"/>
      </p:ext>
    </p:extLst>
  </p:cSld>
  <p:clrMap bg1="lt1" tx1="dk1" bg2="lt2" tx2="dk2" accent1="accent1" accent2="accent2" accent3="accent3" accent4="accent4" accent5="accent5" accent6="accent6" hlink="hlink" folHlink="folHlink"/>
  <p:sldLayoutIdLst>
    <p:sldLayoutId id="2147483752" r:id="rId1"/>
    <p:sldLayoutId id="2147486492" r:id="rId2"/>
    <p:sldLayoutId id="2147486493" r:id="rId3"/>
    <p:sldLayoutId id="2147486494" r:id="rId4"/>
  </p:sldLayoutIdLst>
  <p:hf sldNum="0"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2425541"/>
            <a:ext cx="4167887" cy="1107996"/>
          </a:xfrm>
        </p:spPr>
        <p:txBody>
          <a:bodyPr wrap="square" anchor="b">
            <a:normAutofit/>
          </a:bodyPr>
          <a:lstStyle/>
          <a:p>
            <a:r>
              <a:rPr lang="en-US" dirty="0">
                <a:cs typeface="Segoe UI"/>
              </a:rPr>
              <a:t>Carthage DEV</a:t>
            </a:r>
            <a:br>
              <a:rPr lang="en-US" dirty="0">
                <a:cs typeface="Segoe UI"/>
              </a:rPr>
            </a:br>
            <a:r>
              <a:rPr lang="en-US" sz="2000" dirty="0">
                <a:cs typeface="Segoe UI"/>
              </a:rPr>
              <a:t>Solution Type: Prototype  </a:t>
            </a:r>
            <a:endParaRPr lang="en-US" dirty="0"/>
          </a:p>
        </p:txBody>
      </p:sp>
      <p:sp>
        <p:nvSpPr>
          <p:cNvPr id="5" name="Text Placeholder 4"/>
          <p:cNvSpPr>
            <a:spLocks noGrp="1"/>
          </p:cNvSpPr>
          <p:nvPr>
            <p:ph type="body" sz="quarter" idx="12"/>
          </p:nvPr>
        </p:nvSpPr>
        <p:spPr>
          <a:xfrm>
            <a:off x="582042" y="3962400"/>
            <a:ext cx="4791816" cy="842460"/>
          </a:xfrm>
        </p:spPr>
        <p:txBody>
          <a:bodyPr vert="horz" wrap="square" lIns="0" tIns="0" rIns="0" bIns="0" rtlCol="0" anchor="t">
            <a:normAutofit/>
          </a:bodyPr>
          <a:lstStyle/>
          <a:p>
            <a:pPr>
              <a:spcAft>
                <a:spcPts val="600"/>
              </a:spcAft>
            </a:pPr>
            <a:r>
              <a:rPr lang="en-US" b="1" dirty="0">
                <a:cs typeface="Segoe UI"/>
              </a:rPr>
              <a:t>Wassim Selmi</a:t>
            </a:r>
          </a:p>
          <a:p>
            <a:pPr>
              <a:spcAft>
                <a:spcPts val="600"/>
              </a:spcAft>
            </a:pPr>
            <a:r>
              <a:rPr lang="en-US" b="1" dirty="0">
                <a:cs typeface="Segoe UI"/>
              </a:rPr>
              <a:t>Sayf </a:t>
            </a:r>
            <a:r>
              <a:rPr lang="en-US" b="1" dirty="0" err="1">
                <a:cs typeface="Segoe UI"/>
              </a:rPr>
              <a:t>eddine</a:t>
            </a:r>
            <a:r>
              <a:rPr lang="en-US" b="1" dirty="0">
                <a:cs typeface="Segoe UI"/>
              </a:rPr>
              <a:t> </a:t>
            </a:r>
            <a:r>
              <a:rPr lang="en-US" b="1" dirty="0" err="1">
                <a:cs typeface="Segoe UI"/>
              </a:rPr>
              <a:t>Khnissi</a:t>
            </a:r>
            <a:endParaRPr lang="en-US" b="1" dirty="0" err="1"/>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Tree>
    <p:extLst>
      <p:ext uri="{BB962C8B-B14F-4D97-AF65-F5344CB8AC3E}">
        <p14:creationId xmlns:p14="http://schemas.microsoft.com/office/powerpoint/2010/main" val="24734825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The Opportunity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5211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pPr>
            <a:r>
              <a:rPr lang="en-US" sz="2400" dirty="0"/>
              <a:t>In today's reality, dining out can be a fearful experience instead of a joyful one for millions grappling with allergies and health conditions. The increasing prevalence of food allergies and dietary restrictions is impacting individuals and families globally. Recent data indicates a steady rise in the number of people affected by these conditions, altering the way they navigate everyday experiences, especially when it comes to dining choices.</a:t>
            </a:r>
            <a:endParaRPr lang="fr-FR" dirty="0"/>
          </a:p>
        </p:txBody>
      </p:sp>
      <p:pic>
        <p:nvPicPr>
          <p:cNvPr id="5" name="Image 4" descr="Une image contenant texte, Affichage LED, Panneaux lumineux, capture d’écran&#10;&#10;Description générée automatiquement">
            <a:extLst>
              <a:ext uri="{FF2B5EF4-FFF2-40B4-BE49-F238E27FC236}">
                <a16:creationId xmlns:a16="http://schemas.microsoft.com/office/drawing/2014/main" id="{548AF515-51E0-D00E-E463-F4D76F9464F0}"/>
              </a:ext>
            </a:extLst>
          </p:cNvPr>
          <p:cNvPicPr>
            <a:picLocks noChangeAspect="1"/>
          </p:cNvPicPr>
          <p:nvPr/>
        </p:nvPicPr>
        <p:blipFill>
          <a:blip r:embed="rId3"/>
          <a:stretch>
            <a:fillRect/>
          </a:stretch>
        </p:blipFill>
        <p:spPr>
          <a:xfrm>
            <a:off x="6389688" y="2588815"/>
            <a:ext cx="5219700" cy="2936081"/>
          </a:xfrm>
          <a:prstGeom prst="rect">
            <a:avLst/>
          </a:prstGeom>
          <a:noFill/>
        </p:spPr>
      </p:pic>
    </p:spTree>
    <p:extLst>
      <p:ext uri="{BB962C8B-B14F-4D97-AF65-F5344CB8AC3E}">
        <p14:creationId xmlns:p14="http://schemas.microsoft.com/office/powerpoint/2010/main" val="302446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The Opportunity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2359830"/>
            <a:ext cx="5898636" cy="3544306"/>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spcBef>
                <a:spcPct val="20000"/>
              </a:spcBef>
            </a:pPr>
            <a:r>
              <a:rPr lang="en-US" sz="2000" dirty="0"/>
              <a:t>Let's walk in the shoes of someone with a severe allergy or health condition. Every meal becomes a minefield, a gamble with potentially severe consequences. The lack of accurate information on menus, cross-contamination risks, and limited dietary options pose significant challenges. This not only affects the customers but also impacts businesses that could potentially cater to this market. But where there are challenges, there are also opportunities.</a:t>
            </a:r>
            <a:endParaRPr lang="fr-FR" sz="2000" dirty="0"/>
          </a:p>
          <a:p>
            <a:pPr defTabSz="932742">
              <a:spcBef>
                <a:spcPct val="20000"/>
              </a:spcBef>
              <a:buSzPct val="90000"/>
              <a:buFont typeface="Wingdings" panose="05000000000000000000" pitchFamily="2" charset="2"/>
              <a:buChar char=""/>
            </a:pPr>
            <a:endParaRPr lang="en-US" sz="2800"/>
          </a:p>
        </p:txBody>
      </p:sp>
      <p:pic>
        <p:nvPicPr>
          <p:cNvPr id="6" name="Image 5" descr="Un homme d'affaires confus">
            <a:extLst>
              <a:ext uri="{FF2B5EF4-FFF2-40B4-BE49-F238E27FC236}">
                <a16:creationId xmlns:a16="http://schemas.microsoft.com/office/drawing/2014/main" id="{8847CF33-3546-6D11-43A1-8B05085EF6A1}"/>
              </a:ext>
            </a:extLst>
          </p:cNvPr>
          <p:cNvPicPr>
            <a:picLocks noChangeAspect="1"/>
          </p:cNvPicPr>
          <p:nvPr/>
        </p:nvPicPr>
        <p:blipFill>
          <a:blip r:embed="rId3"/>
          <a:stretch>
            <a:fillRect/>
          </a:stretch>
        </p:blipFill>
        <p:spPr>
          <a:xfrm>
            <a:off x="6401606" y="600478"/>
            <a:ext cx="5441856" cy="15230340"/>
          </a:xfrm>
          <a:prstGeom prst="rect">
            <a:avLst/>
          </a:prstGeom>
        </p:spPr>
      </p:pic>
    </p:spTree>
    <p:extLst>
      <p:ext uri="{BB962C8B-B14F-4D97-AF65-F5344CB8AC3E}">
        <p14:creationId xmlns:p14="http://schemas.microsoft.com/office/powerpoint/2010/main" val="296037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The Opportunity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5211763" cy="4424363"/>
          </a:xfrm>
          <a:prstGeom prst="rect">
            <a:avLst/>
          </a:prstGeom>
        </p:spPr>
        <p:txBody>
          <a:bodyPr vert="horz"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buFont typeface="Wingdings" panose="05000000000000000000" pitchFamily="2" charset="2"/>
              <a:buChar char=""/>
            </a:pPr>
            <a:r>
              <a:rPr lang="en-US" sz="2200"/>
              <a:t>SafeBite</a:t>
            </a:r>
            <a:r>
              <a:rPr lang="en-US" sz="2200" dirty="0"/>
              <a:t> injects fresh perspectives and cutting-edge technology into their established systems. We're not just here to address existing problems; we're here to foresee and solve problems customers might not even realize they have yet.</a:t>
            </a:r>
            <a:endParaRPr lang="en-US" sz="2200"/>
          </a:p>
          <a:p>
            <a:pPr defTabSz="932742">
              <a:lnSpc>
                <a:spcPct val="90000"/>
              </a:lnSpc>
              <a:spcBef>
                <a:spcPct val="20000"/>
              </a:spcBef>
              <a:buSzPct val="90000"/>
              <a:buFont typeface="Wingdings" panose="05000000000000000000" pitchFamily="2" charset="2"/>
              <a:buChar char=""/>
            </a:pPr>
            <a:r>
              <a:rPr lang="en-US" sz="2200" dirty="0"/>
              <a:t>It's about making a tangible difference in people's lives. By partnering with </a:t>
            </a:r>
            <a:r>
              <a:rPr lang="en-US" sz="2200"/>
              <a:t>SafeBite</a:t>
            </a:r>
            <a:r>
              <a:rPr lang="en-US" sz="2200" dirty="0"/>
              <a:t>, companies position themselves as pioneers in creating a safer, more inclusive world for their customers. It's not just a service; it's a commitment to a healthier, happier community.</a:t>
            </a:r>
          </a:p>
          <a:p>
            <a:pPr marL="457200" indent="-457200" defTabSz="932742">
              <a:lnSpc>
                <a:spcPct val="90000"/>
              </a:lnSpc>
              <a:spcBef>
                <a:spcPct val="20000"/>
              </a:spcBef>
              <a:buSzPct val="90000"/>
              <a:buFont typeface="Wingdings" panose="05000000000000000000" pitchFamily="2" charset="2"/>
              <a:buChar char=""/>
            </a:pPr>
            <a:endParaRPr lang="en-US" sz="2200" b="1"/>
          </a:p>
        </p:txBody>
      </p:sp>
      <p:pic>
        <p:nvPicPr>
          <p:cNvPr id="5" name="Image 4" descr="Une image contenant meubles, banc, sol, intérieur&#10;&#10;Description générée automatiquement">
            <a:extLst>
              <a:ext uri="{FF2B5EF4-FFF2-40B4-BE49-F238E27FC236}">
                <a16:creationId xmlns:a16="http://schemas.microsoft.com/office/drawing/2014/main" id="{88C948D8-DEEE-BCE8-1B7E-1D9C4FEDDC03}"/>
              </a:ext>
            </a:extLst>
          </p:cNvPr>
          <p:cNvPicPr>
            <a:picLocks noChangeAspect="1"/>
          </p:cNvPicPr>
          <p:nvPr/>
        </p:nvPicPr>
        <p:blipFill rotWithShape="1">
          <a:blip r:embed="rId3"/>
          <a:srcRect t="11180" r="3" b="21012"/>
          <a:stretch/>
        </p:blipFill>
        <p:spPr>
          <a:xfrm>
            <a:off x="6389688" y="1844674"/>
            <a:ext cx="5219700" cy="4424363"/>
          </a:xfrm>
          <a:prstGeom prst="rect">
            <a:avLst/>
          </a:prstGeom>
          <a:noFill/>
        </p:spPr>
      </p:pic>
    </p:spTree>
    <p:extLst>
      <p:ext uri="{BB962C8B-B14F-4D97-AF65-F5344CB8AC3E}">
        <p14:creationId xmlns:p14="http://schemas.microsoft.com/office/powerpoint/2010/main" val="509755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Solution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2370562"/>
            <a:ext cx="6267679" cy="3190138"/>
          </a:xfrm>
          <a:prstGeom prst="rect">
            <a:avLst/>
          </a:prstGeom>
        </p:spPr>
        <p:txBody>
          <a:bodyPr vert="horz" wrap="square" lIns="0" tIns="0" rIns="0" bIns="0" rtlCol="0" anchor="t">
            <a:normAutofit fontScale="92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r>
              <a:rPr lang="en-US" sz="2800" dirty="0"/>
              <a:t>We built </a:t>
            </a:r>
            <a:r>
              <a:rPr lang="en-US" sz="2800" err="1"/>
              <a:t>SafeBite</a:t>
            </a:r>
            <a:r>
              <a:rPr lang="en-US" sz="2800" dirty="0"/>
              <a:t> because we recognized a critical need in society: the struggle faced by individuals dealing with food allergies and health conditions when dining out. Our motivation stemmed from empathy and a desire to transform this challenging experience into one that's safe, enjoyable, and inclusive for everyone.</a:t>
            </a:r>
            <a:endParaRPr lang="fr-FR" sz="2800" dirty="0"/>
          </a:p>
          <a:p>
            <a:pPr defTabSz="932742">
              <a:lnSpc>
                <a:spcPct val="90000"/>
              </a:lnSpc>
              <a:spcBef>
                <a:spcPct val="20000"/>
              </a:spcBef>
            </a:pPr>
            <a:endParaRPr lang="en-US" sz="2600" b="1" dirty="0">
              <a:cs typeface="Segoe UI"/>
            </a:endParaRPr>
          </a:p>
        </p:txBody>
      </p:sp>
    </p:spTree>
    <p:extLst>
      <p:ext uri="{BB962C8B-B14F-4D97-AF65-F5344CB8AC3E}">
        <p14:creationId xmlns:p14="http://schemas.microsoft.com/office/powerpoint/2010/main" val="156035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Solution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5211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pPr>
            <a:r>
              <a:rPr lang="en-US" sz="2400" dirty="0" err="1"/>
              <a:t>SafeBite</a:t>
            </a:r>
            <a:r>
              <a:rPr lang="en-US" sz="2400" dirty="0"/>
              <a:t> addresses the pain points of individuals by offering a comprehensive solution that empowers them to make informed dining choices. We provide detailed information on allergens, dietary preferences, and restaurant-specific accommodations. By collating and presenting this crucial data through our app, we aim to alleviate the stress and uncertainty that accompany dining out for those with dietary restrictions.</a:t>
            </a:r>
            <a:endParaRPr lang="fr-FR" dirty="0"/>
          </a:p>
          <a:p>
            <a:pPr defTabSz="932742">
              <a:lnSpc>
                <a:spcPct val="90000"/>
              </a:lnSpc>
              <a:spcBef>
                <a:spcPct val="20000"/>
              </a:spcBef>
              <a:buSzPct val="90000"/>
              <a:buFont typeface="Wingdings" panose="05000000000000000000" pitchFamily="2" charset="2"/>
              <a:buChar char=""/>
            </a:pPr>
            <a:endParaRPr lang="en-US" sz="2400" b="1"/>
          </a:p>
        </p:txBody>
      </p:sp>
      <p:pic>
        <p:nvPicPr>
          <p:cNvPr id="3" name="Image 2" descr="Groupe de boîtes à emporter">
            <a:extLst>
              <a:ext uri="{FF2B5EF4-FFF2-40B4-BE49-F238E27FC236}">
                <a16:creationId xmlns:a16="http://schemas.microsoft.com/office/drawing/2014/main" id="{1D1E0592-153C-04A5-6BBF-12304FDB95B4}"/>
              </a:ext>
            </a:extLst>
          </p:cNvPr>
          <p:cNvPicPr>
            <a:picLocks noChangeAspect="1"/>
          </p:cNvPicPr>
          <p:nvPr/>
        </p:nvPicPr>
        <p:blipFill rotWithShape="1">
          <a:blip r:embed="rId3"/>
          <a:srcRect t="17810" b="18618"/>
          <a:stretch/>
        </p:blipFill>
        <p:spPr>
          <a:xfrm>
            <a:off x="6389688" y="1844674"/>
            <a:ext cx="5219700" cy="4424363"/>
          </a:xfrm>
          <a:prstGeom prst="rect">
            <a:avLst/>
          </a:prstGeom>
          <a:noFill/>
        </p:spPr>
      </p:pic>
    </p:spTree>
    <p:extLst>
      <p:ext uri="{BB962C8B-B14F-4D97-AF65-F5344CB8AC3E}">
        <p14:creationId xmlns:p14="http://schemas.microsoft.com/office/powerpoint/2010/main" val="88503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Solution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5211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pPr>
            <a:r>
              <a:rPr lang="en-US" sz="2200" dirty="0"/>
              <a:t>In the realm of technology-driven dining solutions, </a:t>
            </a:r>
            <a:r>
              <a:rPr lang="en-US" sz="2200" dirty="0" err="1"/>
              <a:t>SafeBite</a:t>
            </a:r>
            <a:r>
              <a:rPr lang="en-US" sz="2200" dirty="0"/>
              <a:t> fits into the category of transformative disruptors. We aim to revolutionize the way individuals with dietary restrictions experience dining, carving a niche in an emerging market segment that's increasingly prioritizing inclusive dining experiences.</a:t>
            </a:r>
            <a:endParaRPr lang="fr-FR" dirty="0"/>
          </a:p>
          <a:p>
            <a:pPr defTabSz="932742">
              <a:lnSpc>
                <a:spcPct val="90000"/>
              </a:lnSpc>
              <a:spcBef>
                <a:spcPct val="20000"/>
              </a:spcBef>
              <a:buSzPct val="90000"/>
              <a:buFont typeface="Wingdings" panose="05000000000000000000" pitchFamily="2" charset="2"/>
              <a:buChar char=""/>
            </a:pPr>
            <a:endParaRPr lang="en-US" sz="2200"/>
          </a:p>
          <a:p>
            <a:pPr defTabSz="932742">
              <a:lnSpc>
                <a:spcPct val="90000"/>
              </a:lnSpc>
              <a:spcBef>
                <a:spcPct val="20000"/>
              </a:spcBef>
              <a:buSzPct val="90000"/>
              <a:buFont typeface="Wingdings" panose="05000000000000000000" pitchFamily="2" charset="2"/>
              <a:buChar char=""/>
            </a:pPr>
            <a:r>
              <a:rPr lang="en-US" sz="2200" b="1" dirty="0"/>
              <a:t>What Sets Us Apart:</a:t>
            </a:r>
            <a:endParaRPr lang="en-US" sz="2200" dirty="0"/>
          </a:p>
          <a:p>
            <a:pPr marL="628650" lvl="1" indent="-171450" defTabSz="932742">
              <a:lnSpc>
                <a:spcPct val="90000"/>
              </a:lnSpc>
              <a:spcBef>
                <a:spcPct val="20000"/>
              </a:spcBef>
              <a:buSzPct val="90000"/>
              <a:buFont typeface="Wingdings" panose="05000000000000000000" pitchFamily="2" charset="2"/>
              <a:buChar char=""/>
            </a:pPr>
            <a:r>
              <a:rPr lang="en-US" sz="2200" b="1" dirty="0"/>
              <a:t>Comprehensive approach</a:t>
            </a:r>
            <a:endParaRPr lang="en-US" sz="2200" b="1" dirty="0">
              <a:cs typeface="Segoe UI"/>
            </a:endParaRPr>
          </a:p>
          <a:p>
            <a:pPr marL="628650" lvl="1" indent="-171450" defTabSz="932742">
              <a:lnSpc>
                <a:spcPct val="90000"/>
              </a:lnSpc>
              <a:spcBef>
                <a:spcPct val="20000"/>
              </a:spcBef>
              <a:buSzPct val="90000"/>
              <a:buFont typeface="Wingdings" panose="05000000000000000000" pitchFamily="2" charset="2"/>
              <a:buChar char=""/>
            </a:pPr>
            <a:r>
              <a:rPr lang="en-US" sz="2200" b="1" dirty="0"/>
              <a:t>Continuous innovation</a:t>
            </a:r>
            <a:endParaRPr lang="en-US" sz="2200" b="1" dirty="0">
              <a:cs typeface="Segoe UI"/>
            </a:endParaRPr>
          </a:p>
          <a:p>
            <a:pPr marL="628650" lvl="1" indent="-171450" defTabSz="932742">
              <a:lnSpc>
                <a:spcPct val="90000"/>
              </a:lnSpc>
              <a:spcBef>
                <a:spcPct val="20000"/>
              </a:spcBef>
              <a:buSzPct val="90000"/>
              <a:buFont typeface="Wingdings" panose="05000000000000000000" pitchFamily="2" charset="2"/>
              <a:buChar char=""/>
            </a:pPr>
            <a:r>
              <a:rPr lang="en-US" sz="2200" b="1" dirty="0"/>
              <a:t>Inclusivity and safety</a:t>
            </a:r>
            <a:endParaRPr lang="en-US" sz="2200" b="1" dirty="0">
              <a:cs typeface="Segoe UI"/>
            </a:endParaRPr>
          </a:p>
          <a:p>
            <a:pPr defTabSz="932742">
              <a:lnSpc>
                <a:spcPct val="90000"/>
              </a:lnSpc>
              <a:spcBef>
                <a:spcPct val="20000"/>
              </a:spcBef>
              <a:buSzPct val="90000"/>
              <a:buFont typeface="Wingdings" panose="05000000000000000000" pitchFamily="2" charset="2"/>
              <a:buChar char=""/>
            </a:pPr>
            <a:endParaRPr lang="en-US" sz="2200"/>
          </a:p>
          <a:p>
            <a:pPr defTabSz="932742">
              <a:lnSpc>
                <a:spcPct val="90000"/>
              </a:lnSpc>
              <a:spcBef>
                <a:spcPct val="20000"/>
              </a:spcBef>
              <a:buSzPct val="90000"/>
              <a:buFont typeface="Wingdings" panose="05000000000000000000" pitchFamily="2" charset="2"/>
              <a:buChar char=""/>
            </a:pPr>
            <a:endParaRPr lang="en-US" sz="2200" b="1"/>
          </a:p>
        </p:txBody>
      </p:sp>
      <p:pic>
        <p:nvPicPr>
          <p:cNvPr id="5" name="Image 4" descr="Une image contenant personne, intérieur, boisson, boisson gazeuse&#10;&#10;Description générée automatiquement">
            <a:extLst>
              <a:ext uri="{FF2B5EF4-FFF2-40B4-BE49-F238E27FC236}">
                <a16:creationId xmlns:a16="http://schemas.microsoft.com/office/drawing/2014/main" id="{3FBEF7C8-94C3-5B5F-F434-E6A7E8FEF139}"/>
              </a:ext>
            </a:extLst>
          </p:cNvPr>
          <p:cNvPicPr>
            <a:picLocks noChangeAspect="1"/>
          </p:cNvPicPr>
          <p:nvPr/>
        </p:nvPicPr>
        <p:blipFill rotWithShape="1">
          <a:blip r:embed="rId3"/>
          <a:srcRect l="13743" r="7510" b="2"/>
          <a:stretch/>
        </p:blipFill>
        <p:spPr>
          <a:xfrm>
            <a:off x="6389688" y="1844674"/>
            <a:ext cx="5219700" cy="4424363"/>
          </a:xfrm>
          <a:prstGeom prst="rect">
            <a:avLst/>
          </a:prstGeom>
          <a:noFill/>
        </p:spPr>
      </p:pic>
    </p:spTree>
    <p:extLst>
      <p:ext uri="{BB962C8B-B14F-4D97-AF65-F5344CB8AC3E}">
        <p14:creationId xmlns:p14="http://schemas.microsoft.com/office/powerpoint/2010/main" val="56501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Demo</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0509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pPr>
            <a:r>
              <a:rPr lang="en-US" sz="2600" dirty="0"/>
              <a:t>Important: </a:t>
            </a:r>
            <a:r>
              <a:rPr lang="en-US" sz="2600" b="1" dirty="0"/>
              <a:t>limit demo length to 1-minute</a:t>
            </a:r>
            <a:endParaRPr lang="en-US" sz="2600" dirty="0">
              <a:cs typeface="Segoe UI"/>
            </a:endParaRPr>
          </a:p>
          <a:p>
            <a:pPr defTabSz="932742">
              <a:lnSpc>
                <a:spcPct val="90000"/>
              </a:lnSpc>
              <a:spcBef>
                <a:spcPct val="20000"/>
              </a:spcBef>
              <a:buSzPct val="90000"/>
              <a:buFont typeface="Wingdings" panose="05000000000000000000" pitchFamily="2" charset="2"/>
              <a:buChar char=""/>
            </a:pPr>
            <a:endParaRPr lang="en-US" sz="2600"/>
          </a:p>
          <a:p>
            <a:pPr marL="342900" indent="-342900" defTabSz="932742">
              <a:lnSpc>
                <a:spcPct val="90000"/>
              </a:lnSpc>
              <a:spcBef>
                <a:spcPct val="20000"/>
              </a:spcBef>
              <a:buSzPct val="90000"/>
              <a:buFont typeface="Wingdings" panose="05000000000000000000" pitchFamily="2" charset="2"/>
              <a:buChar char=""/>
            </a:pPr>
            <a:r>
              <a:rPr lang="en-US" sz="2600" dirty="0"/>
              <a:t>Pre-recorded demo of solution (Video or animated gif).</a:t>
            </a:r>
            <a:endParaRPr lang="en-US" sz="2600" dirty="0">
              <a:cs typeface="Segoe UI"/>
            </a:endParaRPr>
          </a:p>
          <a:p>
            <a:pPr marL="742950" indent="-285750" defTabSz="932742">
              <a:lnSpc>
                <a:spcPct val="90000"/>
              </a:lnSpc>
              <a:spcBef>
                <a:spcPct val="20000"/>
              </a:spcBef>
              <a:buSzPct val="90000"/>
              <a:buFont typeface="Wingdings" panose="05000000000000000000" pitchFamily="2" charset="2"/>
              <a:buChar char=""/>
            </a:pPr>
            <a:r>
              <a:rPr lang="en-US" sz="2600" dirty="0"/>
              <a:t>Recommend no audio, but talk over the video.</a:t>
            </a:r>
            <a:endParaRPr lang="en-US" sz="2600" dirty="0">
              <a:cs typeface="Segoe UI"/>
            </a:endParaRPr>
          </a:p>
          <a:p>
            <a:pPr marL="742950" indent="-285750" defTabSz="932742">
              <a:lnSpc>
                <a:spcPct val="90000"/>
              </a:lnSpc>
              <a:spcBef>
                <a:spcPct val="20000"/>
              </a:spcBef>
              <a:buSzPct val="90000"/>
              <a:buFont typeface="Wingdings" panose="05000000000000000000" pitchFamily="2" charset="2"/>
              <a:buChar char=""/>
            </a:pPr>
            <a:r>
              <a:rPr lang="en-US" sz="2600" dirty="0"/>
              <a:t>Embed if &lt;10MB, or post link here for us to download.</a:t>
            </a:r>
            <a:endParaRPr lang="en-US" sz="2600" dirty="0">
              <a:cs typeface="Segoe UI"/>
            </a:endParaRPr>
          </a:p>
          <a:p>
            <a:pPr marL="342900" indent="-342900" defTabSz="932742">
              <a:lnSpc>
                <a:spcPct val="90000"/>
              </a:lnSpc>
              <a:spcBef>
                <a:spcPct val="20000"/>
              </a:spcBef>
              <a:buSzPct val="90000"/>
              <a:buFont typeface="Wingdings" panose="05000000000000000000" pitchFamily="2" charset="2"/>
              <a:buChar char=""/>
            </a:pPr>
            <a:r>
              <a:rPr lang="en-US" sz="2600" dirty="0"/>
              <a:t>On occasion, a sequence of screenshots might be preferred.</a:t>
            </a:r>
            <a:endParaRPr lang="en-US" sz="2600" dirty="0">
              <a:cs typeface="Segoe UI"/>
            </a:endParaRPr>
          </a:p>
          <a:p>
            <a:pPr defTabSz="932742">
              <a:lnSpc>
                <a:spcPct val="90000"/>
              </a:lnSpc>
              <a:spcBef>
                <a:spcPct val="20000"/>
              </a:spcBef>
              <a:buSzPct val="90000"/>
              <a:buFont typeface="Wingdings" panose="05000000000000000000" pitchFamily="2" charset="2"/>
              <a:buChar char=""/>
            </a:pPr>
            <a:endParaRPr lang="en-US" sz="2600"/>
          </a:p>
        </p:txBody>
      </p:sp>
    </p:spTree>
    <p:extLst>
      <p:ext uri="{BB962C8B-B14F-4D97-AF65-F5344CB8AC3E}">
        <p14:creationId xmlns:p14="http://schemas.microsoft.com/office/powerpoint/2010/main" val="381617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Takeaways</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5211763" cy="4424363"/>
          </a:xfrm>
          <a:prstGeom prst="rect">
            <a:avLst/>
          </a:prstGeom>
        </p:spPr>
        <p:txBody>
          <a:bodyPr vert="horz"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buFont typeface="Wingdings" panose="05000000000000000000" pitchFamily="2" charset="2"/>
              <a:buChar char=""/>
            </a:pPr>
            <a:r>
              <a:rPr lang="en-US"/>
              <a:t>Without our solution, the industry can still progress towards inclusivity, but it would be a slower and more uncertain journey. Businesses and individuals would need to rely on fragmented, less accessible information sources, making it challenging to ensure a consistently safe and accommodating dining experience for everyone.</a:t>
            </a:r>
          </a:p>
          <a:p>
            <a:pPr defTabSz="932742">
              <a:lnSpc>
                <a:spcPct val="90000"/>
              </a:lnSpc>
              <a:spcBef>
                <a:spcPct val="20000"/>
              </a:spcBef>
              <a:buSzPct val="90000"/>
              <a:buFont typeface="Wingdings" panose="05000000000000000000" pitchFamily="2" charset="2"/>
              <a:buChar char=""/>
            </a:pPr>
            <a:endParaRPr lang="en-US"/>
          </a:p>
          <a:p>
            <a:pPr defTabSz="932742">
              <a:lnSpc>
                <a:spcPct val="90000"/>
              </a:lnSpc>
              <a:spcBef>
                <a:spcPct val="20000"/>
              </a:spcBef>
              <a:buSzPct val="90000"/>
              <a:buFont typeface="Wingdings" panose="05000000000000000000" pitchFamily="2" charset="2"/>
              <a:buChar char=""/>
            </a:pPr>
            <a:r>
              <a:rPr lang="en-US" dirty="0"/>
              <a:t>To our audience, I recommend stopping the perpetuation of exclusionary dining experiences. Start embracing inclusivity and actively supporting solutions that cater to individuals with dietary restrictions. The key is to foster an environment where everyone can enjoy dining out without fear or limitations.</a:t>
            </a:r>
          </a:p>
          <a:p>
            <a:pPr defTabSz="932742">
              <a:lnSpc>
                <a:spcPct val="90000"/>
              </a:lnSpc>
              <a:spcBef>
                <a:spcPct val="20000"/>
              </a:spcBef>
              <a:buSzPct val="90000"/>
              <a:buFont typeface="Wingdings" panose="05000000000000000000" pitchFamily="2" charset="2"/>
              <a:buChar char=""/>
            </a:pPr>
            <a:endParaRPr lang="en-US" b="1"/>
          </a:p>
        </p:txBody>
      </p:sp>
      <p:pic>
        <p:nvPicPr>
          <p:cNvPr id="3" name="Image 2" descr="Une image contenant personne, homme, invertébré, main&#10;&#10;Description générée automatiquement">
            <a:extLst>
              <a:ext uri="{FF2B5EF4-FFF2-40B4-BE49-F238E27FC236}">
                <a16:creationId xmlns:a16="http://schemas.microsoft.com/office/drawing/2014/main" id="{F967BC9A-CE3E-91E5-DE26-636B84B98297}"/>
              </a:ext>
            </a:extLst>
          </p:cNvPr>
          <p:cNvPicPr>
            <a:picLocks noChangeAspect="1"/>
          </p:cNvPicPr>
          <p:nvPr/>
        </p:nvPicPr>
        <p:blipFill rotWithShape="1">
          <a:blip r:embed="rId3"/>
          <a:srcRect l="5324"/>
          <a:stretch/>
        </p:blipFill>
        <p:spPr>
          <a:xfrm>
            <a:off x="6389688" y="1844674"/>
            <a:ext cx="5219700" cy="4424363"/>
          </a:xfrm>
          <a:prstGeom prst="rect">
            <a:avLst/>
          </a:prstGeom>
          <a:noFill/>
        </p:spPr>
      </p:pic>
    </p:spTree>
    <p:extLst>
      <p:ext uri="{BB962C8B-B14F-4D97-AF65-F5344CB8AC3E}">
        <p14:creationId xmlns:p14="http://schemas.microsoft.com/office/powerpoint/2010/main" val="6777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MS_Startups_FH_PPT_Template FY23">
  <a:themeElements>
    <a:clrScheme name="Microsoft for Startups">
      <a:dk1>
        <a:srgbClr val="3B2E58"/>
      </a:dk1>
      <a:lt1>
        <a:sysClr val="window" lastClr="FFFFFF"/>
      </a:lt1>
      <a:dk2>
        <a:srgbClr val="8661C5"/>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_Startups_FH_PPT_Template FY23" id="{E706C7DA-797F-480A-9133-69151DF85C83}" vid="{E3D1CDB7-75BC-4E6F-873A-BD6C09F6E89D}"/>
    </a:ext>
  </a:extLst>
</a:theme>
</file>

<file path=ppt/theme/theme4.xml><?xml version="1.0" encoding="utf-8"?>
<a:theme xmlns:a="http://schemas.openxmlformats.org/drawingml/2006/main" name="Light">
  <a:themeElements>
    <a:clrScheme name="Microsoft for Startups">
      <a:dk1>
        <a:srgbClr val="3B2E58"/>
      </a:dk1>
      <a:lt1>
        <a:sysClr val="window" lastClr="FFFFFF"/>
      </a:lt1>
      <a:dk2>
        <a:srgbClr val="000000"/>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85B9492C0D7EF4195C931A0FB0AD2F4" ma:contentTypeVersion="17" ma:contentTypeDescription="Create a new document." ma:contentTypeScope="" ma:versionID="868c20c1600237d0d6ef236f6eba85fc">
  <xsd:schema xmlns:xsd="http://www.w3.org/2001/XMLSchema" xmlns:xs="http://www.w3.org/2001/XMLSchema" xmlns:p="http://schemas.microsoft.com/office/2006/metadata/properties" xmlns:ns2="8d8bcb89-110c-418e-bb51-7f95f1182564" xmlns:ns3="7c0babc9-7a7a-47b5-a647-6cd2800917f1" targetNamespace="http://schemas.microsoft.com/office/2006/metadata/properties" ma:root="true" ma:fieldsID="bd14630ddef27cdff1e9412c0b6f091f" ns2:_="" ns3:_="">
    <xsd:import namespace="8d8bcb89-110c-418e-bb51-7f95f1182564"/>
    <xsd:import namespace="7c0babc9-7a7a-47b5-a647-6cd2800917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8bcb89-110c-418e-bb51-7f95f11825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0babc9-7a7a-47b5-a647-6cd2800917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e67a3872-2b96-48ba-9a03-257e60bc9f3a}" ma:internalName="TaxCatchAll" ma:showField="CatchAllData" ma:web="7c0babc9-7a7a-47b5-a647-6cd2800917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7c0babc9-7a7a-47b5-a647-6cd2800917f1" xsi:nil="true"/>
    <lcf76f155ced4ddcb4097134ff3c332f xmlns="8d8bcb89-110c-418e-bb51-7f95f118256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6FBD21B-B558-4589-A6DF-3348B1143415}">
  <ds:schemaRefs>
    <ds:schemaRef ds:uri="http://schemas.microsoft.com/sharepoint/v3/contenttype/forms"/>
  </ds:schemaRefs>
</ds:datastoreItem>
</file>

<file path=customXml/itemProps2.xml><?xml version="1.0" encoding="utf-8"?>
<ds:datastoreItem xmlns:ds="http://schemas.openxmlformats.org/officeDocument/2006/customXml" ds:itemID="{A42EBC73-D8CA-44F6-BF6B-087B84ABD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8bcb89-110c-418e-bb51-7f95f1182564"/>
    <ds:schemaRef ds:uri="7c0babc9-7a7a-47b5-a647-6cd2800917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81EC4BB-E8AF-45E0-9C79-B5C580965ADC}">
  <ds:schemaRefs>
    <ds:schemaRef ds:uri="http://schemas.microsoft.com/office/2006/metadata/properties"/>
    <ds:schemaRef ds:uri="http://schemas.microsoft.com/office/infopath/2007/PartnerControls"/>
    <ds:schemaRef ds:uri="7c0babc9-7a7a-47b5-a647-6cd2800917f1"/>
    <ds:schemaRef ds:uri="8d8bcb89-110c-418e-bb51-7f95f1182564"/>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Grand écran</PresentationFormat>
  <Paragraphs>0</Paragraphs>
  <Slides>9</Slides>
  <Notes>9</Notes>
  <HiddenSlides>0</HiddenSlides>
  <MMClips>0</MMClips>
  <ScaleCrop>false</ScaleCrop>
  <HeadingPairs>
    <vt:vector size="4" baseType="variant">
      <vt:variant>
        <vt:lpstr>Thème</vt:lpstr>
      </vt:variant>
      <vt:variant>
        <vt:i4>4</vt:i4>
      </vt:variant>
      <vt:variant>
        <vt:lpstr>Titres des diapositives</vt:lpstr>
      </vt:variant>
      <vt:variant>
        <vt:i4>9</vt:i4>
      </vt:variant>
    </vt:vector>
  </HeadingPairs>
  <TitlesOfParts>
    <vt:vector size="13" baseType="lpstr">
      <vt:lpstr>office theme</vt:lpstr>
      <vt:lpstr>1_White Template</vt:lpstr>
      <vt:lpstr>MS_Startups_FH_PPT_Template FY23</vt:lpstr>
      <vt:lpstr>Light</vt:lpstr>
      <vt:lpstr>Carthage DEV Solution Type: Prototype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248</cp:revision>
  <dcterms:created xsi:type="dcterms:W3CDTF">2013-07-15T20:26:40Z</dcterms:created>
  <dcterms:modified xsi:type="dcterms:W3CDTF">2023-11-30T21:04:04Z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0x010100485B9492C0D7EF4195C931A0FB0AD2F4</vt:lpwstr>
  </property>
  <property fmtid="{D5CDD505-2E9C-101B-9397-08002B2CF9AE}" pid="3" name="MediaServiceImageTags">
    <vt:lpwstr/>
  </property>
</Properties>
</file>